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2"/>
  </p:sldMasterIdLst>
  <p:notesMasterIdLst>
    <p:notesMasterId r:id="rId21"/>
  </p:notesMasterIdLst>
  <p:handoutMasterIdLst>
    <p:handoutMasterId r:id="rId22"/>
  </p:handoutMasterIdLst>
  <p:sldIdLst>
    <p:sldId id="256" r:id="rId3"/>
    <p:sldId id="281" r:id="rId4"/>
    <p:sldId id="294" r:id="rId5"/>
    <p:sldId id="282" r:id="rId6"/>
    <p:sldId id="283" r:id="rId7"/>
    <p:sldId id="285" r:id="rId8"/>
    <p:sldId id="288" r:id="rId9"/>
    <p:sldId id="280" r:id="rId10"/>
    <p:sldId id="290" r:id="rId11"/>
    <p:sldId id="286" r:id="rId12"/>
    <p:sldId id="279" r:id="rId13"/>
    <p:sldId id="287" r:id="rId14"/>
    <p:sldId id="275" r:id="rId15"/>
    <p:sldId id="278" r:id="rId16"/>
    <p:sldId id="291" r:id="rId17"/>
    <p:sldId id="292" r:id="rId18"/>
    <p:sldId id="293"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0000"/>
    <a:srgbClr val="CC0099"/>
    <a:srgbClr val="33CCCC"/>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95274" autoAdjust="0"/>
  </p:normalViewPr>
  <p:slideViewPr>
    <p:cSldViewPr snapToGrid="0">
      <p:cViewPr varScale="1">
        <p:scale>
          <a:sx n="150" d="100"/>
          <a:sy n="150" d="100"/>
        </p:scale>
        <p:origin x="1464" y="160"/>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6/14/17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6/14/17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E3CFDB-C222-47BB-93A6-95D32A2D60F7}"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4FBC5B-DB35-4561-8C77-063783B26EF4}" type="slidenum">
              <a:rPr lang="en-US" smtClean="0"/>
              <a:t>‹#›</a:t>
            </a:fld>
            <a:endParaRPr lang="en-US"/>
          </a:p>
        </p:txBody>
      </p:sp>
    </p:spTree>
    <p:extLst>
      <p:ext uri="{BB962C8B-B14F-4D97-AF65-F5344CB8AC3E}">
        <p14:creationId xmlns:p14="http://schemas.microsoft.com/office/powerpoint/2010/main" val="205360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83DDF-CA54-461A-A486-592D2374C53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70146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83DDF-CA54-461A-A486-592D2374C53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01701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83DDF-CA54-461A-A486-592D2374C53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4341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98673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879FD0-C37A-4F50-8F3B-5FA0D9D0B42F}"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192615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583DDF-CA54-461A-A486-592D2374C532}" type="datetimeFigureOut">
              <a:rPr lang="en-US" smtClean="0"/>
              <a:t>6/14/17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27744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583DDF-CA54-461A-A486-592D2374C532}" type="datetimeFigureOut">
              <a:rPr lang="en-US" smtClean="0"/>
              <a:t>6/14/17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063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83DDF-CA54-461A-A486-592D2374C532}" type="datetimeFigureOut">
              <a:rPr lang="en-US" smtClean="0"/>
              <a:t>6/14/17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4069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41473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35780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83DDF-CA54-461A-A486-592D2374C532}" type="datetimeFigureOut">
              <a:rPr lang="en-US" smtClean="0"/>
              <a:pPr/>
              <a:t>6/14/17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3910930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g"/><Relationship Id="rId7" Type="http://schemas.openxmlformats.org/officeDocument/2006/relationships/image" Target="../media/image28.jpg"/><Relationship Id="rId8" Type="http://schemas.openxmlformats.org/officeDocument/2006/relationships/image" Target="../media/image29.jpg"/><Relationship Id="rId9" Type="http://schemas.openxmlformats.org/officeDocument/2006/relationships/image" Target="../media/image30.jpg"/><Relationship Id="rId10" Type="http://schemas.openxmlformats.org/officeDocument/2006/relationships/image" Target="../media/image31.jpeg"/><Relationship Id="rId11"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20" Type="http://schemas.openxmlformats.org/officeDocument/2006/relationships/hyperlink" Target="https://twitter.com/CousinCorp" TargetMode="External"/><Relationship Id="rId21" Type="http://schemas.openxmlformats.org/officeDocument/2006/relationships/hyperlink" Target="https://www.instagram.com/cousincorp/" TargetMode="External"/><Relationship Id="rId22" Type="http://schemas.openxmlformats.org/officeDocument/2006/relationships/hyperlink" Target="https://www.linkedin.com/company/cousin-corporation-of-america" TargetMode="External"/><Relationship Id="rId23" Type="http://schemas.openxmlformats.org/officeDocument/2006/relationships/image" Target="../media/image41.png"/><Relationship Id="rId24" Type="http://schemas.openxmlformats.org/officeDocument/2006/relationships/image" Target="../media/image42.jpeg"/><Relationship Id="rId25" Type="http://schemas.openxmlformats.org/officeDocument/2006/relationships/hyperlink" Target="https://www.pinterest.com/cousinpinterest/" TargetMode="External"/><Relationship Id="rId26" Type="http://schemas.openxmlformats.org/officeDocument/2006/relationships/image" Target="../media/image43.png"/><Relationship Id="rId10" Type="http://schemas.openxmlformats.org/officeDocument/2006/relationships/image" Target="../media/image37.png"/><Relationship Id="rId11" Type="http://schemas.openxmlformats.org/officeDocument/2006/relationships/hyperlink" Target="https://www.instagram.com/laurajanellebycousin/" TargetMode="External"/><Relationship Id="rId12" Type="http://schemas.openxmlformats.org/officeDocument/2006/relationships/hyperlink" Target="https://www.facebook.com/laurajanellebycousin/" TargetMode="External"/><Relationship Id="rId13" Type="http://schemas.openxmlformats.org/officeDocument/2006/relationships/hyperlink" Target="https://www.pinterest.com/laurajbycousin/" TargetMode="External"/><Relationship Id="rId14" Type="http://schemas.openxmlformats.org/officeDocument/2006/relationships/image" Target="../media/image38.png"/><Relationship Id="rId15" Type="http://schemas.openxmlformats.org/officeDocument/2006/relationships/hyperlink" Target="https://twitter.com/LJbyCousin" TargetMode="External"/><Relationship Id="rId16" Type="http://schemas.openxmlformats.org/officeDocument/2006/relationships/hyperlink" Target="https://www.linkedin.com/company/laura-janelle" TargetMode="External"/><Relationship Id="rId17" Type="http://schemas.openxmlformats.org/officeDocument/2006/relationships/image" Target="../media/image39.png"/><Relationship Id="rId18" Type="http://schemas.openxmlformats.org/officeDocument/2006/relationships/image" Target="../media/image40.jpeg"/><Relationship Id="rId19" Type="http://schemas.openxmlformats.org/officeDocument/2006/relationships/hyperlink" Target="https://www.facebook.com/CousinCorp/" TargetMode="External"/><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hyperlink" Target="https://www.facebook.com/CousinDIY/" TargetMode="External"/><Relationship Id="rId6" Type="http://schemas.openxmlformats.org/officeDocument/2006/relationships/hyperlink" Target="https://twitter.com/CousinDIY" TargetMode="External"/><Relationship Id="rId7" Type="http://schemas.openxmlformats.org/officeDocument/2006/relationships/hyperlink" Target="https://www.pinterest.com/CousinDIY/" TargetMode="External"/><Relationship Id="rId8" Type="http://schemas.openxmlformats.org/officeDocument/2006/relationships/hyperlink" Target="https://www.youtube.com/user/CousinCorpor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8.tiff"/><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jpg"/><Relationship Id="rId5" Type="http://schemas.openxmlformats.org/officeDocument/2006/relationships/image" Target="../media/image4.jpeg"/><Relationship Id="rId6"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jpeg"/><Relationship Id="rId5"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1.png"/><Relationship Id="rId5" Type="http://schemas.openxmlformats.org/officeDocument/2006/relationships/hyperlink" Target="http://www.giftsanddec.com/profile/0/davidsonl/4350/" TargetMode="External"/><Relationship Id="rId6" Type="http://schemas.openxmlformats.org/officeDocument/2006/relationships/hyperlink" Target="http://www.giftsanddec.com/profile/0/falveyd/4308/" TargetMode="External"/><Relationship Id="rId7" Type="http://schemas.openxmlformats.org/officeDocument/2006/relationships/hyperlink" Target="https://www.youtube.com/watch?v=kEIBJEroglI" TargetMode="External"/><Relationship Id="rId8" Type="http://schemas.openxmlformats.org/officeDocument/2006/relationships/hyperlink" Target="http://www.giftsanddec.com/profile/0/staffg-1/3658/" TargetMode="External"/><Relationship Id="rId9"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hyperlink" Target="http://www.laurajanel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flipV="1">
            <a:off x="1028427" y="1670220"/>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17" name="Subtitle 2"/>
          <p:cNvSpPr txBox="1">
            <a:spLocks noChangeArrowheads="1"/>
          </p:cNvSpPr>
          <p:nvPr/>
        </p:nvSpPr>
        <p:spPr bwMode="auto">
          <a:xfrm>
            <a:off x="180622" y="6453541"/>
            <a:ext cx="121920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spcBef>
                <a:spcPts val="1000"/>
              </a:spcBef>
            </a:pPr>
            <a:r>
              <a:rPr lang="en-US" altLang="zh-CN" sz="1200" dirty="0"/>
              <a:t>Cousin Corporation of America           12333 Enterprise Blvd. Largo, FL 33773          ph: 727-536-3568          www.cousin.com</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r="68180"/>
          <a:stretch/>
        </p:blipFill>
        <p:spPr>
          <a:xfrm>
            <a:off x="4457977" y="6406712"/>
            <a:ext cx="283357" cy="307355"/>
          </a:xfrm>
          <a:prstGeom prst="rect">
            <a:avLst/>
          </a:prstGeom>
        </p:spPr>
      </p:pic>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r="68180"/>
          <a:stretch/>
        </p:blipFill>
        <p:spPr>
          <a:xfrm>
            <a:off x="7223754" y="6418000"/>
            <a:ext cx="283357" cy="307355"/>
          </a:xfrm>
          <a:prstGeom prst="rect">
            <a:avLst/>
          </a:prstGeom>
        </p:spPr>
      </p:pic>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r="68180"/>
          <a:stretch/>
        </p:blipFill>
        <p:spPr>
          <a:xfrm>
            <a:off x="8668732" y="6418000"/>
            <a:ext cx="283357" cy="30735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96" y="171860"/>
            <a:ext cx="4094607" cy="141325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6685" y="1888113"/>
            <a:ext cx="6092470" cy="4348382"/>
          </a:xfrm>
          <a:prstGeom prst="rect">
            <a:avLst/>
          </a:prstGeom>
        </p:spPr>
      </p:pic>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531" y="1202774"/>
            <a:ext cx="2813304" cy="30480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0052" y="68704"/>
            <a:ext cx="5615205" cy="1190423"/>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2894" r="21931"/>
          <a:stretch/>
        </p:blipFill>
        <p:spPr>
          <a:xfrm>
            <a:off x="401480" y="1706214"/>
            <a:ext cx="1832139" cy="4427464"/>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 t="17202" r="-2735" b="15092"/>
          <a:stretch/>
        </p:blipFill>
        <p:spPr>
          <a:xfrm>
            <a:off x="8886461" y="3842672"/>
            <a:ext cx="3192986" cy="280572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9128" b="8487"/>
          <a:stretch/>
        </p:blipFill>
        <p:spPr>
          <a:xfrm>
            <a:off x="9019034" y="919327"/>
            <a:ext cx="2731633" cy="3000619"/>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t="19770" b="17844"/>
          <a:stretch/>
        </p:blipFill>
        <p:spPr>
          <a:xfrm>
            <a:off x="5647654" y="4250774"/>
            <a:ext cx="2975340" cy="2474901"/>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12425" r="12995"/>
          <a:stretch/>
        </p:blipFill>
        <p:spPr>
          <a:xfrm>
            <a:off x="2516429" y="1536213"/>
            <a:ext cx="2580239" cy="4612918"/>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31799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932" y="2475065"/>
            <a:ext cx="6285201" cy="3477875"/>
          </a:xfrm>
          <a:prstGeom prst="rect">
            <a:avLst/>
          </a:prstGeom>
        </p:spPr>
        <p:txBody>
          <a:bodyPr wrap="square">
            <a:spAutoFit/>
          </a:bodyPr>
          <a:lstStyle/>
          <a:p>
            <a:r>
              <a:rPr lang="en-US" sz="2000" i="1" dirty="0">
                <a:effectLst/>
              </a:rPr>
              <a:t>Cousin D.I.Y. is the wholesale jewelry making supplies and accessories division of Cousin Corporation of America. The company was founded in 1970 as a craft and art supply store. As the craft industry evolved we evolved with it and became a major player in the jewelry making business.</a:t>
            </a:r>
          </a:p>
          <a:p>
            <a:r>
              <a:rPr lang="en-US" sz="2000" i="1" dirty="0">
                <a:effectLst/>
              </a:rPr>
              <a:t>Today we provide high-quality jewelry making supplies for the beginner and the professional jewelry maker. Our products can be found in major retailers including Walmart, Walmart Canada, Michaels Stores, Jo-Ann Fabric and Craft Stores, Hobby Lobby, A.C. Moore Arts and Crafts, and Meijer.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041" y="269023"/>
            <a:ext cx="3487332" cy="123636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8170" y="383000"/>
            <a:ext cx="2992092" cy="74802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9334" y="2283495"/>
            <a:ext cx="2490928" cy="119097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5828" y="1354571"/>
            <a:ext cx="2328642" cy="8615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8774" y="3279348"/>
            <a:ext cx="2531223" cy="105467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2322" y="4514925"/>
            <a:ext cx="2971155" cy="64413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6636" y="5171085"/>
            <a:ext cx="2328807" cy="1028432"/>
          </a:xfrm>
          <a:prstGeom prst="rect">
            <a:avLst/>
          </a:prstGeom>
        </p:spPr>
      </p:pic>
      <p:cxnSp>
        <p:nvCxnSpPr>
          <p:cNvPr id="13" name="Straight Connector 12"/>
          <p:cNvCxnSpPr/>
          <p:nvPr/>
        </p:nvCxnSpPr>
        <p:spPr>
          <a:xfrm flipV="1">
            <a:off x="287069" y="2335650"/>
            <a:ext cx="6283064" cy="2875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5798" y="1797467"/>
            <a:ext cx="6596549" cy="523220"/>
          </a:xfrm>
          <a:prstGeom prst="rect">
            <a:avLst/>
          </a:prstGeom>
        </p:spPr>
        <p:txBody>
          <a:bodyPr wrap="none">
            <a:spAutoFit/>
          </a:bodyPr>
          <a:lstStyle/>
          <a:p>
            <a:r>
              <a:rPr lang="en-US" sz="2800" dirty="0">
                <a:solidFill>
                  <a:srgbClr val="009999"/>
                </a:solidFill>
              </a:rPr>
              <a:t>Jewelry Making Supplies for the DIY Market.</a:t>
            </a:r>
          </a:p>
        </p:txBody>
      </p:sp>
    </p:spTree>
    <p:extLst>
      <p:ext uri="{BB962C8B-B14F-4D97-AF65-F5344CB8AC3E}">
        <p14:creationId xmlns:p14="http://schemas.microsoft.com/office/powerpoint/2010/main" val="293466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460" y="207317"/>
            <a:ext cx="3487332" cy="123636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209" b="9277"/>
          <a:stretch/>
        </p:blipFill>
        <p:spPr>
          <a:xfrm>
            <a:off x="592292" y="1652632"/>
            <a:ext cx="4984834" cy="186235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15" y="207317"/>
            <a:ext cx="1045969" cy="149814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792" y="1652632"/>
            <a:ext cx="3960704" cy="2617365"/>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7597" r="17163"/>
          <a:stretch/>
        </p:blipFill>
        <p:spPr>
          <a:xfrm rot="20773145">
            <a:off x="7700434" y="4050518"/>
            <a:ext cx="1454564" cy="2229575"/>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1090" t="10525" r="75302" b="19016"/>
          <a:stretch/>
        </p:blipFill>
        <p:spPr>
          <a:xfrm>
            <a:off x="9613783" y="486606"/>
            <a:ext cx="1954635" cy="84199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82253">
            <a:off x="826930" y="3727542"/>
            <a:ext cx="2125335" cy="283378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26177" b="26361"/>
          <a:stretch/>
        </p:blipFill>
        <p:spPr>
          <a:xfrm rot="868037">
            <a:off x="3198068" y="4207714"/>
            <a:ext cx="2960440" cy="1873436"/>
          </a:xfrm>
          <a:prstGeom prst="rect">
            <a:avLst/>
          </a:prstGeom>
        </p:spPr>
      </p:pic>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11749" r="15449"/>
          <a:stretch/>
        </p:blipFill>
        <p:spPr>
          <a:xfrm rot="752321">
            <a:off x="9859914" y="4006093"/>
            <a:ext cx="1502408" cy="206369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42734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1067" y="3915143"/>
            <a:ext cx="4933580" cy="4127627"/>
          </a:xfrm>
        </p:spPr>
        <p:txBody>
          <a:bodyPr>
            <a:noAutofit/>
          </a:bodyPr>
          <a:lstStyle/>
          <a:p>
            <a:pPr marL="0" indent="0">
              <a:buNone/>
            </a:pPr>
            <a:r>
              <a:rPr lang="en-US" sz="2000" i="1" dirty="0"/>
              <a:t>From showcasing projects on Pinterest to step-by-step tutorials on You Tube, we make sure to provide all information necessary in creating a user-friendly environment. Through the means of education, inspiration, and an ever-growing library of projects, our social media efforts hit all facets of the jewelry-making community. </a:t>
            </a:r>
          </a:p>
          <a:p>
            <a:pPr marL="0" indent="0">
              <a:buNone/>
            </a:pPr>
            <a:endParaRPr lang="en-US" sz="2000" i="1" dirty="0"/>
          </a:p>
          <a:p>
            <a:endParaRPr lang="en-US" sz="2000" i="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cxnSp>
        <p:nvCxnSpPr>
          <p:cNvPr id="9" name="Straight Connector 8"/>
          <p:cNvCxnSpPr/>
          <p:nvPr/>
        </p:nvCxnSpPr>
        <p:spPr>
          <a:xfrm flipV="1">
            <a:off x="946765" y="2801923"/>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33332" y="1840327"/>
            <a:ext cx="3379387" cy="707886"/>
          </a:xfrm>
          <a:prstGeom prst="rect">
            <a:avLst/>
          </a:prstGeom>
        </p:spPr>
        <p:txBody>
          <a:bodyPr wrap="none">
            <a:spAutoFit/>
          </a:bodyPr>
          <a:lstStyle/>
          <a:p>
            <a:r>
              <a:rPr lang="en-US" sz="4000" dirty="0"/>
              <a:t>OUR </a:t>
            </a:r>
            <a:r>
              <a:rPr lang="en-US" sz="4000" dirty="0">
                <a:solidFill>
                  <a:srgbClr val="009999"/>
                </a:solidFill>
              </a:rPr>
              <a:t>Marketing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sp>
        <p:nvSpPr>
          <p:cNvPr id="12" name="Rectangle 11"/>
          <p:cNvSpPr/>
          <p:nvPr/>
        </p:nvSpPr>
        <p:spPr>
          <a:xfrm>
            <a:off x="575734" y="4039964"/>
            <a:ext cx="4910666" cy="1938992"/>
          </a:xfrm>
          <a:prstGeom prst="rect">
            <a:avLst/>
          </a:prstGeom>
        </p:spPr>
        <p:txBody>
          <a:bodyPr wrap="square">
            <a:spAutoFit/>
          </a:bodyPr>
          <a:lstStyle/>
          <a:p>
            <a:r>
              <a:rPr lang="en-US" sz="2000" i="1" dirty="0"/>
              <a:t>We support our products and promote our brand by being innovative. From our interactive website, to our social media campaigns, we are engaged with the fashion community. We are the market leader in fashion accessories.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965" y="2977221"/>
            <a:ext cx="2209484" cy="78333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725" y="3220502"/>
            <a:ext cx="3276607" cy="694641"/>
          </a:xfrm>
          <a:prstGeom prst="rect">
            <a:avLst/>
          </a:prstGeom>
        </p:spPr>
      </p:pic>
    </p:spTree>
    <p:extLst>
      <p:ext uri="{BB962C8B-B14F-4D97-AF65-F5344CB8AC3E}">
        <p14:creationId xmlns:p14="http://schemas.microsoft.com/office/powerpoint/2010/main" val="318023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564" y="1884221"/>
            <a:ext cx="2587626" cy="54857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8046" y="1788338"/>
            <a:ext cx="1651721" cy="585586"/>
          </a:xfrm>
          <a:prstGeom prst="rect">
            <a:avLst/>
          </a:prstGeom>
        </p:spPr>
      </p:pic>
      <p:sp>
        <p:nvSpPr>
          <p:cNvPr id="13" name="Rectangle 12"/>
          <p:cNvSpPr/>
          <p:nvPr/>
        </p:nvSpPr>
        <p:spPr>
          <a:xfrm>
            <a:off x="8788513" y="2563878"/>
            <a:ext cx="3089885" cy="307777"/>
          </a:xfrm>
          <a:prstGeom prst="rect">
            <a:avLst/>
          </a:prstGeom>
        </p:spPr>
        <p:txBody>
          <a:bodyPr wrap="none">
            <a:spAutoFit/>
          </a:bodyPr>
          <a:lstStyle/>
          <a:p>
            <a:r>
              <a:rPr lang="en-US" sz="1400" dirty="0">
                <a:hlinkClick r:id="rId5"/>
              </a:rPr>
              <a:t>https://www.facebook.com/CousinDIY/</a:t>
            </a:r>
            <a:r>
              <a:rPr lang="en-US" sz="1400" dirty="0"/>
              <a:t> </a:t>
            </a:r>
          </a:p>
        </p:txBody>
      </p:sp>
      <p:sp>
        <p:nvSpPr>
          <p:cNvPr id="14" name="Rectangle 13"/>
          <p:cNvSpPr/>
          <p:nvPr/>
        </p:nvSpPr>
        <p:spPr>
          <a:xfrm>
            <a:off x="8856930" y="3253640"/>
            <a:ext cx="2430152" cy="307777"/>
          </a:xfrm>
          <a:prstGeom prst="rect">
            <a:avLst/>
          </a:prstGeom>
        </p:spPr>
        <p:txBody>
          <a:bodyPr wrap="none">
            <a:spAutoFit/>
          </a:bodyPr>
          <a:lstStyle/>
          <a:p>
            <a:r>
              <a:rPr lang="en-US" sz="1400" dirty="0">
                <a:hlinkClick r:id="rId6"/>
              </a:rPr>
              <a:t>https://twitter.com/CousinDIY</a:t>
            </a:r>
            <a:r>
              <a:rPr lang="en-US" sz="1400" dirty="0"/>
              <a:t> </a:t>
            </a:r>
          </a:p>
        </p:txBody>
      </p:sp>
      <p:sp>
        <p:nvSpPr>
          <p:cNvPr id="15" name="Rectangle 14"/>
          <p:cNvSpPr/>
          <p:nvPr/>
        </p:nvSpPr>
        <p:spPr>
          <a:xfrm>
            <a:off x="8795823" y="3820114"/>
            <a:ext cx="3082575" cy="307777"/>
          </a:xfrm>
          <a:prstGeom prst="rect">
            <a:avLst/>
          </a:prstGeom>
        </p:spPr>
        <p:txBody>
          <a:bodyPr wrap="none">
            <a:spAutoFit/>
          </a:bodyPr>
          <a:lstStyle/>
          <a:p>
            <a:r>
              <a:rPr lang="en-US" sz="1400" dirty="0">
                <a:hlinkClick r:id="rId7"/>
              </a:rPr>
              <a:t>https://www.pinterest.com/CousinDIY/</a:t>
            </a:r>
            <a:r>
              <a:rPr lang="en-US" sz="1400" dirty="0"/>
              <a:t> </a:t>
            </a:r>
          </a:p>
        </p:txBody>
      </p:sp>
      <p:sp>
        <p:nvSpPr>
          <p:cNvPr id="16" name="Rectangle 15"/>
          <p:cNvSpPr/>
          <p:nvPr/>
        </p:nvSpPr>
        <p:spPr>
          <a:xfrm>
            <a:off x="8867923" y="4332561"/>
            <a:ext cx="2419159" cy="523220"/>
          </a:xfrm>
          <a:prstGeom prst="rect">
            <a:avLst/>
          </a:prstGeom>
        </p:spPr>
        <p:txBody>
          <a:bodyPr wrap="square">
            <a:spAutoFit/>
          </a:bodyPr>
          <a:lstStyle/>
          <a:p>
            <a:r>
              <a:rPr lang="en-US" sz="1400" dirty="0">
                <a:hlinkClick r:id="rId8"/>
              </a:rPr>
              <a:t>https://www.youtube.com/user/CousinCorporation</a:t>
            </a:r>
            <a:r>
              <a:rPr lang="en-US" sz="1400" dirty="0"/>
              <a:t> </a:t>
            </a:r>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72643" y="3834159"/>
            <a:ext cx="356725" cy="356725"/>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61157" y="4314093"/>
            <a:ext cx="771892" cy="578919"/>
          </a:xfrm>
          <a:prstGeom prst="rect">
            <a:avLst/>
          </a:prstGeom>
        </p:spPr>
      </p:pic>
      <p:sp>
        <p:nvSpPr>
          <p:cNvPr id="21" name="Rectangle 20"/>
          <p:cNvSpPr/>
          <p:nvPr/>
        </p:nvSpPr>
        <p:spPr>
          <a:xfrm>
            <a:off x="4755365" y="4357585"/>
            <a:ext cx="2792237" cy="523220"/>
          </a:xfrm>
          <a:prstGeom prst="rect">
            <a:avLst/>
          </a:prstGeom>
        </p:spPr>
        <p:txBody>
          <a:bodyPr wrap="square">
            <a:spAutoFit/>
          </a:bodyPr>
          <a:lstStyle/>
          <a:p>
            <a:r>
              <a:rPr lang="en-US" sz="1400" dirty="0">
                <a:hlinkClick r:id="rId11"/>
              </a:rPr>
              <a:t>https://www.instagram.com/laurajanellebycousin/</a:t>
            </a:r>
            <a:r>
              <a:rPr lang="en-US" sz="1400" dirty="0"/>
              <a:t> </a:t>
            </a:r>
          </a:p>
        </p:txBody>
      </p:sp>
      <p:sp>
        <p:nvSpPr>
          <p:cNvPr id="22" name="Rectangle 21"/>
          <p:cNvSpPr/>
          <p:nvPr/>
        </p:nvSpPr>
        <p:spPr>
          <a:xfrm>
            <a:off x="4758594" y="2535076"/>
            <a:ext cx="2668334" cy="523220"/>
          </a:xfrm>
          <a:prstGeom prst="rect">
            <a:avLst/>
          </a:prstGeom>
        </p:spPr>
        <p:txBody>
          <a:bodyPr wrap="square">
            <a:spAutoFit/>
          </a:bodyPr>
          <a:lstStyle/>
          <a:p>
            <a:r>
              <a:rPr lang="en-US" sz="1400" dirty="0">
                <a:hlinkClick r:id="rId12"/>
              </a:rPr>
              <a:t>https://www.facebook.com/laurajanellebycousin/</a:t>
            </a:r>
            <a:r>
              <a:rPr lang="en-US" sz="1400" dirty="0"/>
              <a:t> </a:t>
            </a:r>
          </a:p>
        </p:txBody>
      </p:sp>
      <p:sp>
        <p:nvSpPr>
          <p:cNvPr id="23" name="Rectangle 22"/>
          <p:cNvSpPr/>
          <p:nvPr/>
        </p:nvSpPr>
        <p:spPr>
          <a:xfrm>
            <a:off x="4758594" y="3714956"/>
            <a:ext cx="2342219" cy="523220"/>
          </a:xfrm>
          <a:prstGeom prst="rect">
            <a:avLst/>
          </a:prstGeom>
        </p:spPr>
        <p:txBody>
          <a:bodyPr wrap="square">
            <a:spAutoFit/>
          </a:bodyPr>
          <a:lstStyle/>
          <a:p>
            <a:r>
              <a:rPr lang="en-US" sz="1400" dirty="0">
                <a:hlinkClick r:id="rId13"/>
              </a:rPr>
              <a:t>https://www.pinterest.com/laurajbycousin/</a:t>
            </a:r>
            <a:r>
              <a:rPr lang="en-US" sz="1400" dirty="0"/>
              <a:t> </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9271" y="3776945"/>
            <a:ext cx="356725" cy="356725"/>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50726" y="4403695"/>
            <a:ext cx="393038" cy="393038"/>
          </a:xfrm>
          <a:prstGeom prst="rect">
            <a:avLst/>
          </a:prstGeom>
        </p:spPr>
      </p:pic>
      <p:sp>
        <p:nvSpPr>
          <p:cNvPr id="27" name="Rectangle 26"/>
          <p:cNvSpPr/>
          <p:nvPr/>
        </p:nvSpPr>
        <p:spPr>
          <a:xfrm>
            <a:off x="4758594" y="3209912"/>
            <a:ext cx="2497158" cy="307777"/>
          </a:xfrm>
          <a:prstGeom prst="rect">
            <a:avLst/>
          </a:prstGeom>
        </p:spPr>
        <p:txBody>
          <a:bodyPr wrap="none">
            <a:spAutoFit/>
          </a:bodyPr>
          <a:lstStyle/>
          <a:p>
            <a:r>
              <a:rPr lang="en-US" sz="1400" dirty="0">
                <a:hlinkClick r:id="rId15"/>
              </a:rPr>
              <a:t>https://twitter.com/LJbyCousin</a:t>
            </a:r>
            <a:r>
              <a:rPr lang="en-US" sz="1400" dirty="0"/>
              <a:t> </a:t>
            </a:r>
          </a:p>
        </p:txBody>
      </p:sp>
      <p:sp>
        <p:nvSpPr>
          <p:cNvPr id="29" name="Rectangle 28"/>
          <p:cNvSpPr/>
          <p:nvPr/>
        </p:nvSpPr>
        <p:spPr>
          <a:xfrm>
            <a:off x="4783760" y="5078072"/>
            <a:ext cx="2822323" cy="523220"/>
          </a:xfrm>
          <a:prstGeom prst="rect">
            <a:avLst/>
          </a:prstGeom>
        </p:spPr>
        <p:txBody>
          <a:bodyPr wrap="square">
            <a:spAutoFit/>
          </a:bodyPr>
          <a:lstStyle/>
          <a:p>
            <a:r>
              <a:rPr lang="en-US" sz="1400" dirty="0">
                <a:hlinkClick r:id="rId16"/>
              </a:rPr>
              <a:t>https://www.linkedin.com/company/laura-janelle</a:t>
            </a:r>
            <a:r>
              <a:rPr lang="en-US" sz="1400" dirty="0"/>
              <a:t> </a:t>
            </a:r>
          </a:p>
        </p:txBody>
      </p:sp>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84437" y="5150829"/>
            <a:ext cx="356725" cy="353777"/>
          </a:xfrm>
          <a:prstGeom prst="rect">
            <a:avLst/>
          </a:prstGeom>
        </p:spPr>
      </p:pic>
      <p:cxnSp>
        <p:nvCxnSpPr>
          <p:cNvPr id="32" name="Straight Connector 31"/>
          <p:cNvCxnSpPr/>
          <p:nvPr/>
        </p:nvCxnSpPr>
        <p:spPr>
          <a:xfrm flipV="1">
            <a:off x="991143" y="1482705"/>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3036" y="1718049"/>
            <a:ext cx="2183516" cy="753640"/>
          </a:xfrm>
          <a:prstGeom prst="rect">
            <a:avLst/>
          </a:prstGeom>
        </p:spPr>
      </p:pic>
      <p:sp>
        <p:nvSpPr>
          <p:cNvPr id="34" name="Rectangle 33"/>
          <p:cNvSpPr/>
          <p:nvPr/>
        </p:nvSpPr>
        <p:spPr>
          <a:xfrm>
            <a:off x="936765" y="2549174"/>
            <a:ext cx="2528045" cy="523220"/>
          </a:xfrm>
          <a:prstGeom prst="rect">
            <a:avLst/>
          </a:prstGeom>
        </p:spPr>
        <p:txBody>
          <a:bodyPr wrap="square">
            <a:spAutoFit/>
          </a:bodyPr>
          <a:lstStyle/>
          <a:p>
            <a:r>
              <a:rPr lang="en-US" sz="1400" dirty="0">
                <a:hlinkClick r:id="rId19"/>
              </a:rPr>
              <a:t>https://www.facebook.com/CousinCorp/</a:t>
            </a:r>
            <a:r>
              <a:rPr lang="en-US" sz="1400" dirty="0"/>
              <a:t> </a:t>
            </a:r>
          </a:p>
        </p:txBody>
      </p:sp>
      <p:sp>
        <p:nvSpPr>
          <p:cNvPr id="35" name="Rectangle 34"/>
          <p:cNvSpPr/>
          <p:nvPr/>
        </p:nvSpPr>
        <p:spPr>
          <a:xfrm>
            <a:off x="880351" y="3230754"/>
            <a:ext cx="2534348" cy="307777"/>
          </a:xfrm>
          <a:prstGeom prst="rect">
            <a:avLst/>
          </a:prstGeom>
        </p:spPr>
        <p:txBody>
          <a:bodyPr wrap="none">
            <a:spAutoFit/>
          </a:bodyPr>
          <a:lstStyle/>
          <a:p>
            <a:r>
              <a:rPr lang="en-US" sz="1400" dirty="0">
                <a:hlinkClick r:id="rId20"/>
              </a:rPr>
              <a:t>https://twitter.com/CousinCorp</a:t>
            </a:r>
            <a:r>
              <a:rPr lang="en-US" sz="1400" dirty="0"/>
              <a:t> </a:t>
            </a:r>
          </a:p>
        </p:txBody>
      </p:sp>
      <p:sp>
        <p:nvSpPr>
          <p:cNvPr id="36" name="Rectangle 35"/>
          <p:cNvSpPr/>
          <p:nvPr/>
        </p:nvSpPr>
        <p:spPr>
          <a:xfrm>
            <a:off x="906513" y="4425784"/>
            <a:ext cx="2229819" cy="523220"/>
          </a:xfrm>
          <a:prstGeom prst="rect">
            <a:avLst/>
          </a:prstGeom>
        </p:spPr>
        <p:txBody>
          <a:bodyPr wrap="square">
            <a:spAutoFit/>
          </a:bodyPr>
          <a:lstStyle/>
          <a:p>
            <a:r>
              <a:rPr lang="en-US" sz="1400" dirty="0">
                <a:hlinkClick r:id="rId21"/>
              </a:rPr>
              <a:t>https://www.instagram.com/cousincorp/</a:t>
            </a:r>
            <a:r>
              <a:rPr lang="en-US" sz="1400" dirty="0"/>
              <a:t> </a:t>
            </a:r>
          </a:p>
        </p:txBody>
      </p:sp>
      <p:sp>
        <p:nvSpPr>
          <p:cNvPr id="37" name="Rectangle 36"/>
          <p:cNvSpPr/>
          <p:nvPr/>
        </p:nvSpPr>
        <p:spPr>
          <a:xfrm>
            <a:off x="880351" y="5100082"/>
            <a:ext cx="2886101" cy="523220"/>
          </a:xfrm>
          <a:prstGeom prst="rect">
            <a:avLst/>
          </a:prstGeom>
        </p:spPr>
        <p:txBody>
          <a:bodyPr wrap="square">
            <a:spAutoFit/>
          </a:bodyPr>
          <a:lstStyle/>
          <a:p>
            <a:r>
              <a:rPr lang="en-US" sz="1400" dirty="0">
                <a:hlinkClick r:id="rId8"/>
              </a:rPr>
              <a:t>https://www.youtube.com/user/CousinCorporation</a:t>
            </a:r>
            <a:r>
              <a:rPr lang="en-US" sz="1400" dirty="0"/>
              <a:t> </a:t>
            </a:r>
          </a:p>
        </p:txBody>
      </p:sp>
      <p:sp>
        <p:nvSpPr>
          <p:cNvPr id="38" name="Rectangle 37"/>
          <p:cNvSpPr/>
          <p:nvPr/>
        </p:nvSpPr>
        <p:spPr>
          <a:xfrm>
            <a:off x="855268" y="5788680"/>
            <a:ext cx="2936266" cy="523220"/>
          </a:xfrm>
          <a:prstGeom prst="rect">
            <a:avLst/>
          </a:prstGeom>
        </p:spPr>
        <p:txBody>
          <a:bodyPr wrap="square">
            <a:spAutoFit/>
          </a:bodyPr>
          <a:lstStyle/>
          <a:p>
            <a:r>
              <a:rPr lang="en-US" sz="1400" dirty="0">
                <a:hlinkClick r:id="rId22"/>
              </a:rPr>
              <a:t>https://www.linkedin.com/company/cousin-corporation-of-america</a:t>
            </a:r>
            <a:r>
              <a:rPr lang="en-US" sz="1400" dirty="0"/>
              <a:t> </a:t>
            </a:r>
          </a:p>
        </p:txBody>
      </p:sp>
      <p:pic>
        <p:nvPicPr>
          <p:cNvPr id="39" name="Picture 3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10814" y="2581590"/>
            <a:ext cx="475072" cy="475072"/>
          </a:xfrm>
          <a:prstGeom prst="rect">
            <a:avLst/>
          </a:prstGeom>
        </p:spPr>
      </p:pic>
      <p:pic>
        <p:nvPicPr>
          <p:cNvPr id="40" name="Picture 3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73842" y="3226562"/>
            <a:ext cx="364530" cy="364530"/>
          </a:xfrm>
          <a:prstGeom prst="rect">
            <a:avLst/>
          </a:prstGeom>
        </p:spPr>
      </p:pic>
      <p:sp>
        <p:nvSpPr>
          <p:cNvPr id="41" name="Rectangle 40"/>
          <p:cNvSpPr/>
          <p:nvPr/>
        </p:nvSpPr>
        <p:spPr>
          <a:xfrm>
            <a:off x="880351" y="3760992"/>
            <a:ext cx="2250680" cy="523220"/>
          </a:xfrm>
          <a:prstGeom prst="rect">
            <a:avLst/>
          </a:prstGeom>
        </p:spPr>
        <p:txBody>
          <a:bodyPr wrap="square">
            <a:spAutoFit/>
          </a:bodyPr>
          <a:lstStyle/>
          <a:p>
            <a:r>
              <a:rPr lang="en-US" sz="1400" dirty="0">
                <a:hlinkClick r:id="rId25"/>
              </a:rPr>
              <a:t>https://www.pinterest.com/cousinpinterest/</a:t>
            </a:r>
            <a:r>
              <a:rPr lang="en-US" sz="1400" dirty="0"/>
              <a:t> </a:t>
            </a:r>
          </a:p>
        </p:txBody>
      </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530" y="3838477"/>
            <a:ext cx="356725" cy="356725"/>
          </a:xfrm>
          <a:prstGeom prst="rect">
            <a:avLst/>
          </a:prstGeom>
        </p:spPr>
      </p:pic>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3841" y="4499974"/>
            <a:ext cx="393038" cy="393038"/>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1564" y="5087787"/>
            <a:ext cx="717592" cy="538194"/>
          </a:xfrm>
          <a:prstGeom prst="rect">
            <a:avLst/>
          </a:prstGeom>
        </p:spPr>
      </p:pic>
      <p:pic>
        <p:nvPicPr>
          <p:cNvPr id="45" name="Picture 4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0567" y="5898581"/>
            <a:ext cx="305946" cy="3034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04477" y="2510479"/>
            <a:ext cx="475072" cy="475072"/>
          </a:xfrm>
          <a:prstGeom prst="rect">
            <a:avLst/>
          </a:prstGeom>
        </p:spPr>
      </p:pic>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426977" y="2477249"/>
            <a:ext cx="475072" cy="47507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459116" y="3180617"/>
            <a:ext cx="364530" cy="364530"/>
          </a:xfrm>
          <a:prstGeom prst="rect">
            <a:avLst/>
          </a:prstGeom>
        </p:spPr>
      </p:pic>
      <p:pic>
        <p:nvPicPr>
          <p:cNvPr id="49" name="Picture 4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64838" y="3197720"/>
            <a:ext cx="364530" cy="364530"/>
          </a:xfrm>
          <a:prstGeom prst="rect">
            <a:avLst/>
          </a:prstGeom>
        </p:spPr>
      </p:pic>
      <p:sp>
        <p:nvSpPr>
          <p:cNvPr id="51" name="Rectangle 50"/>
          <p:cNvSpPr/>
          <p:nvPr/>
        </p:nvSpPr>
        <p:spPr>
          <a:xfrm>
            <a:off x="4045576" y="678133"/>
            <a:ext cx="3890809" cy="707886"/>
          </a:xfrm>
          <a:prstGeom prst="rect">
            <a:avLst/>
          </a:prstGeom>
        </p:spPr>
        <p:txBody>
          <a:bodyPr wrap="none">
            <a:spAutoFit/>
          </a:bodyPr>
          <a:lstStyle/>
          <a:p>
            <a:r>
              <a:rPr lang="en-US" sz="4000" dirty="0"/>
              <a:t>OUR </a:t>
            </a:r>
            <a:r>
              <a:rPr lang="en-US" sz="4000" dirty="0">
                <a:solidFill>
                  <a:srgbClr val="009999"/>
                </a:solidFill>
              </a:rPr>
              <a:t>Social Media</a:t>
            </a:r>
          </a:p>
        </p:txBody>
      </p:sp>
    </p:spTree>
    <p:extLst>
      <p:ext uri="{BB962C8B-B14F-4D97-AF65-F5344CB8AC3E}">
        <p14:creationId xmlns:p14="http://schemas.microsoft.com/office/powerpoint/2010/main" val="131802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945104" y="805595"/>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763721" y="15824"/>
            <a:ext cx="2362442" cy="707886"/>
          </a:xfrm>
          <a:prstGeom prst="rect">
            <a:avLst/>
          </a:prstGeom>
        </p:spPr>
        <p:txBody>
          <a:bodyPr wrap="none">
            <a:spAutoFit/>
          </a:bodyPr>
          <a:lstStyle/>
          <a:p>
            <a:r>
              <a:rPr lang="en-US" sz="4000" dirty="0"/>
              <a:t>OUR </a:t>
            </a:r>
            <a:r>
              <a:rPr lang="en-US" sz="4000" dirty="0">
                <a:solidFill>
                  <a:srgbClr val="009999"/>
                </a:solidFill>
              </a:rPr>
              <a:t>Team</a:t>
            </a:r>
          </a:p>
        </p:txBody>
      </p:sp>
      <p:sp>
        <p:nvSpPr>
          <p:cNvPr id="6" name="Rectangle 5"/>
          <p:cNvSpPr/>
          <p:nvPr/>
        </p:nvSpPr>
        <p:spPr>
          <a:xfrm>
            <a:off x="4763721" y="859337"/>
            <a:ext cx="2128853" cy="369332"/>
          </a:xfrm>
          <a:prstGeom prst="rect">
            <a:avLst/>
          </a:prstGeom>
        </p:spPr>
        <p:txBody>
          <a:bodyPr wrap="none">
            <a:spAutoFit/>
          </a:bodyPr>
          <a:lstStyle/>
          <a:p>
            <a:r>
              <a:rPr lang="en-US" b="1" dirty="0">
                <a:effectLst/>
              </a:rPr>
              <a:t>SENIOR LEADERSHIP</a:t>
            </a:r>
            <a:endParaRPr lang="en-US" dirty="0"/>
          </a:p>
        </p:txBody>
      </p:sp>
      <p:pic>
        <p:nvPicPr>
          <p:cNvPr id="7" name="Picture 6"/>
          <p:cNvPicPr>
            <a:picLocks noChangeAspect="1"/>
          </p:cNvPicPr>
          <p:nvPr/>
        </p:nvPicPr>
        <p:blipFill>
          <a:blip r:embed="rId2"/>
          <a:stretch>
            <a:fillRect/>
          </a:stretch>
        </p:blipFill>
        <p:spPr>
          <a:xfrm>
            <a:off x="1674114" y="1225219"/>
            <a:ext cx="3556202" cy="2708416"/>
          </a:xfrm>
          <a:prstGeom prst="rect">
            <a:avLst/>
          </a:prstGeom>
        </p:spPr>
      </p:pic>
      <p:pic>
        <p:nvPicPr>
          <p:cNvPr id="8" name="Picture 7"/>
          <p:cNvPicPr>
            <a:picLocks noChangeAspect="1"/>
          </p:cNvPicPr>
          <p:nvPr/>
        </p:nvPicPr>
        <p:blipFill>
          <a:blip r:embed="rId3"/>
          <a:stretch>
            <a:fillRect/>
          </a:stretch>
        </p:blipFill>
        <p:spPr>
          <a:xfrm>
            <a:off x="6428495" y="1173576"/>
            <a:ext cx="3573461" cy="2772643"/>
          </a:xfrm>
          <a:prstGeom prst="rect">
            <a:avLst/>
          </a:prstGeom>
        </p:spPr>
      </p:pic>
      <p:pic>
        <p:nvPicPr>
          <p:cNvPr id="9" name="Picture 8"/>
          <p:cNvPicPr>
            <a:picLocks noChangeAspect="1"/>
          </p:cNvPicPr>
          <p:nvPr/>
        </p:nvPicPr>
        <p:blipFill>
          <a:blip r:embed="rId4"/>
          <a:stretch>
            <a:fillRect/>
          </a:stretch>
        </p:blipFill>
        <p:spPr>
          <a:xfrm>
            <a:off x="1674114" y="3946219"/>
            <a:ext cx="3535363" cy="2721849"/>
          </a:xfrm>
          <a:prstGeom prst="rect">
            <a:avLst/>
          </a:prstGeom>
        </p:spPr>
      </p:pic>
      <p:pic>
        <p:nvPicPr>
          <p:cNvPr id="10" name="Picture 9"/>
          <p:cNvPicPr>
            <a:picLocks noChangeAspect="1"/>
          </p:cNvPicPr>
          <p:nvPr/>
        </p:nvPicPr>
        <p:blipFill>
          <a:blip r:embed="rId5"/>
          <a:stretch>
            <a:fillRect/>
          </a:stretch>
        </p:blipFill>
        <p:spPr>
          <a:xfrm>
            <a:off x="6495998" y="3946219"/>
            <a:ext cx="3527602" cy="270883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975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945104" y="800095"/>
            <a:ext cx="10095429" cy="30668"/>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577128" y="92209"/>
            <a:ext cx="2362442" cy="707886"/>
          </a:xfrm>
          <a:prstGeom prst="rect">
            <a:avLst/>
          </a:prstGeom>
        </p:spPr>
        <p:txBody>
          <a:bodyPr wrap="none">
            <a:spAutoFit/>
          </a:bodyPr>
          <a:lstStyle/>
          <a:p>
            <a:r>
              <a:rPr lang="en-US" sz="4000" dirty="0"/>
              <a:t>OUR </a:t>
            </a:r>
            <a:r>
              <a:rPr lang="en-US" sz="4000" dirty="0">
                <a:solidFill>
                  <a:srgbClr val="009999"/>
                </a:solidFill>
              </a:rPr>
              <a:t>Team</a:t>
            </a:r>
          </a:p>
        </p:txBody>
      </p:sp>
      <p:pic>
        <p:nvPicPr>
          <p:cNvPr id="4" name="Picture 3"/>
          <p:cNvPicPr>
            <a:picLocks noChangeAspect="1"/>
          </p:cNvPicPr>
          <p:nvPr/>
        </p:nvPicPr>
        <p:blipFill>
          <a:blip r:embed="rId2"/>
          <a:stretch>
            <a:fillRect/>
          </a:stretch>
        </p:blipFill>
        <p:spPr>
          <a:xfrm>
            <a:off x="333790" y="1308805"/>
            <a:ext cx="1922639" cy="2655073"/>
          </a:xfrm>
          <a:prstGeom prst="rect">
            <a:avLst/>
          </a:prstGeom>
        </p:spPr>
      </p:pic>
      <p:pic>
        <p:nvPicPr>
          <p:cNvPr id="5" name="Picture 4"/>
          <p:cNvPicPr>
            <a:picLocks noChangeAspect="1"/>
          </p:cNvPicPr>
          <p:nvPr/>
        </p:nvPicPr>
        <p:blipFill>
          <a:blip r:embed="rId3"/>
          <a:stretch>
            <a:fillRect/>
          </a:stretch>
        </p:blipFill>
        <p:spPr>
          <a:xfrm>
            <a:off x="2474576" y="1190448"/>
            <a:ext cx="2304789" cy="2773430"/>
          </a:xfrm>
          <a:prstGeom prst="rect">
            <a:avLst/>
          </a:prstGeom>
        </p:spPr>
      </p:pic>
      <p:pic>
        <p:nvPicPr>
          <p:cNvPr id="6" name="Picture 5"/>
          <p:cNvPicPr>
            <a:picLocks noChangeAspect="1"/>
          </p:cNvPicPr>
          <p:nvPr/>
        </p:nvPicPr>
        <p:blipFill>
          <a:blip r:embed="rId4"/>
          <a:stretch>
            <a:fillRect/>
          </a:stretch>
        </p:blipFill>
        <p:spPr>
          <a:xfrm>
            <a:off x="4916418" y="1308805"/>
            <a:ext cx="2111637" cy="2655073"/>
          </a:xfrm>
          <a:prstGeom prst="rect">
            <a:avLst/>
          </a:prstGeom>
        </p:spPr>
      </p:pic>
      <p:pic>
        <p:nvPicPr>
          <p:cNvPr id="7" name="Picture 6"/>
          <p:cNvPicPr>
            <a:picLocks noChangeAspect="1"/>
          </p:cNvPicPr>
          <p:nvPr/>
        </p:nvPicPr>
        <p:blipFill>
          <a:blip r:embed="rId5"/>
          <a:stretch>
            <a:fillRect/>
          </a:stretch>
        </p:blipFill>
        <p:spPr>
          <a:xfrm>
            <a:off x="7302161" y="1308805"/>
            <a:ext cx="2100971" cy="2655073"/>
          </a:xfrm>
          <a:prstGeom prst="rect">
            <a:avLst/>
          </a:prstGeom>
        </p:spPr>
      </p:pic>
      <p:pic>
        <p:nvPicPr>
          <p:cNvPr id="8" name="Picture 7"/>
          <p:cNvPicPr>
            <a:picLocks noChangeAspect="1"/>
          </p:cNvPicPr>
          <p:nvPr/>
        </p:nvPicPr>
        <p:blipFill>
          <a:blip r:embed="rId6"/>
          <a:stretch>
            <a:fillRect/>
          </a:stretch>
        </p:blipFill>
        <p:spPr>
          <a:xfrm>
            <a:off x="9403132" y="1308805"/>
            <a:ext cx="2609164" cy="2655073"/>
          </a:xfrm>
          <a:prstGeom prst="rect">
            <a:avLst/>
          </a:prstGeom>
        </p:spPr>
      </p:pic>
      <p:pic>
        <p:nvPicPr>
          <p:cNvPr id="9" name="Picture 8"/>
          <p:cNvPicPr>
            <a:picLocks noChangeAspect="1"/>
          </p:cNvPicPr>
          <p:nvPr/>
        </p:nvPicPr>
        <p:blipFill>
          <a:blip r:embed="rId7"/>
          <a:stretch>
            <a:fillRect/>
          </a:stretch>
        </p:blipFill>
        <p:spPr>
          <a:xfrm>
            <a:off x="269202" y="4114540"/>
            <a:ext cx="2119548" cy="2586567"/>
          </a:xfrm>
          <a:prstGeom prst="rect">
            <a:avLst/>
          </a:prstGeom>
        </p:spPr>
      </p:pic>
      <p:pic>
        <p:nvPicPr>
          <p:cNvPr id="10" name="Picture 9"/>
          <p:cNvPicPr>
            <a:picLocks noChangeAspect="1"/>
          </p:cNvPicPr>
          <p:nvPr/>
        </p:nvPicPr>
        <p:blipFill>
          <a:blip r:embed="rId8"/>
          <a:stretch>
            <a:fillRect/>
          </a:stretch>
        </p:blipFill>
        <p:spPr>
          <a:xfrm>
            <a:off x="4750229" y="4075518"/>
            <a:ext cx="2277826" cy="2750151"/>
          </a:xfrm>
          <a:prstGeom prst="rect">
            <a:avLst/>
          </a:prstGeom>
        </p:spPr>
      </p:pic>
      <p:pic>
        <p:nvPicPr>
          <p:cNvPr id="11" name="Picture 10"/>
          <p:cNvPicPr>
            <a:picLocks noChangeAspect="1"/>
          </p:cNvPicPr>
          <p:nvPr/>
        </p:nvPicPr>
        <p:blipFill>
          <a:blip r:embed="rId9"/>
          <a:stretch>
            <a:fillRect/>
          </a:stretch>
        </p:blipFill>
        <p:spPr>
          <a:xfrm>
            <a:off x="2595720" y="4075518"/>
            <a:ext cx="1981408" cy="2686403"/>
          </a:xfrm>
          <a:prstGeom prst="rect">
            <a:avLst/>
          </a:prstGeom>
        </p:spPr>
      </p:pic>
      <p:pic>
        <p:nvPicPr>
          <p:cNvPr id="12" name="Picture 11"/>
          <p:cNvPicPr>
            <a:picLocks noChangeAspect="1"/>
          </p:cNvPicPr>
          <p:nvPr/>
        </p:nvPicPr>
        <p:blipFill>
          <a:blip r:embed="rId10"/>
          <a:stretch>
            <a:fillRect/>
          </a:stretch>
        </p:blipFill>
        <p:spPr>
          <a:xfrm>
            <a:off x="7263248" y="4043645"/>
            <a:ext cx="2223842" cy="2750151"/>
          </a:xfrm>
          <a:prstGeom prst="rect">
            <a:avLst/>
          </a:prstGeom>
        </p:spPr>
      </p:pic>
      <p:pic>
        <p:nvPicPr>
          <p:cNvPr id="13" name="Picture 12"/>
          <p:cNvPicPr>
            <a:picLocks noChangeAspect="1"/>
          </p:cNvPicPr>
          <p:nvPr/>
        </p:nvPicPr>
        <p:blipFill>
          <a:blip r:embed="rId11"/>
          <a:stretch>
            <a:fillRect/>
          </a:stretch>
        </p:blipFill>
        <p:spPr>
          <a:xfrm>
            <a:off x="9722283" y="4092595"/>
            <a:ext cx="2210074" cy="2701201"/>
          </a:xfrm>
          <a:prstGeom prst="rect">
            <a:avLst/>
          </a:prstGeom>
        </p:spPr>
      </p:pic>
      <p:sp>
        <p:nvSpPr>
          <p:cNvPr id="14" name="Rectangle 13"/>
          <p:cNvSpPr/>
          <p:nvPr/>
        </p:nvSpPr>
        <p:spPr>
          <a:xfrm>
            <a:off x="4577128" y="869784"/>
            <a:ext cx="2027606" cy="369332"/>
          </a:xfrm>
          <a:prstGeom prst="rect">
            <a:avLst/>
          </a:prstGeom>
        </p:spPr>
        <p:txBody>
          <a:bodyPr wrap="none">
            <a:spAutoFit/>
          </a:bodyPr>
          <a:lstStyle/>
          <a:p>
            <a:r>
              <a:rPr lang="en-US" b="1" dirty="0">
                <a:effectLst/>
              </a:rPr>
              <a:t>Management Team</a:t>
            </a:r>
            <a:endParaRPr lang="en-US" dirty="0"/>
          </a:p>
        </p:txBody>
      </p:sp>
    </p:spTree>
    <p:extLst>
      <p:ext uri="{BB962C8B-B14F-4D97-AF65-F5344CB8AC3E}">
        <p14:creationId xmlns:p14="http://schemas.microsoft.com/office/powerpoint/2010/main" val="81761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3" name="Picture 2"/>
          <p:cNvPicPr>
            <a:picLocks noChangeAspect="1"/>
          </p:cNvPicPr>
          <p:nvPr/>
        </p:nvPicPr>
        <p:blipFill>
          <a:blip r:embed="rId4"/>
          <a:stretch>
            <a:fillRect/>
          </a:stretch>
        </p:blipFill>
        <p:spPr>
          <a:xfrm>
            <a:off x="2547460" y="1808413"/>
            <a:ext cx="7097079" cy="4503487"/>
          </a:xfrm>
          <a:prstGeom prst="rect">
            <a:avLst/>
          </a:prstGeom>
        </p:spPr>
      </p:pic>
    </p:spTree>
    <p:extLst>
      <p:ext uri="{BB962C8B-B14F-4D97-AF65-F5344CB8AC3E}">
        <p14:creationId xmlns:p14="http://schemas.microsoft.com/office/powerpoint/2010/main" val="17439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301" y="1519930"/>
            <a:ext cx="10515600" cy="2852737"/>
          </a:xfrm>
        </p:spPr>
        <p:txBody>
          <a:bodyPr>
            <a:normAutofit/>
          </a:bodyPr>
          <a:lstStyle/>
          <a:p>
            <a:pPr algn="ctr"/>
            <a:r>
              <a:rPr lang="en-US" dirty="0"/>
              <a:t>Thank you!</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247" y="820018"/>
            <a:ext cx="5375783" cy="1855448"/>
          </a:xfrm>
          <a:prstGeom prst="rect">
            <a:avLst/>
          </a:prstGeom>
        </p:spPr>
      </p:pic>
      <p:cxnSp>
        <p:nvCxnSpPr>
          <p:cNvPr id="9" name="Straight Connector 8"/>
          <p:cNvCxnSpPr/>
          <p:nvPr/>
        </p:nvCxnSpPr>
        <p:spPr>
          <a:xfrm flipV="1">
            <a:off x="902301" y="2765777"/>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3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2" name="cc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 y="0"/>
            <a:ext cx="12192000" cy="6858000"/>
          </a:xfrm>
          <a:prstGeom prst="rect">
            <a:avLst/>
          </a:prstGeom>
        </p:spPr>
      </p:pic>
    </p:spTree>
    <p:extLst>
      <p:ext uri="{BB962C8B-B14F-4D97-AF65-F5344CB8AC3E}">
        <p14:creationId xmlns:p14="http://schemas.microsoft.com/office/powerpoint/2010/main" val="174968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4875" y="3270236"/>
            <a:ext cx="8308685" cy="1384995"/>
          </a:xfrm>
          <a:prstGeom prst="rect">
            <a:avLst/>
          </a:prstGeom>
          <a:noFill/>
        </p:spPr>
        <p:txBody>
          <a:bodyPr wrap="none" rtlCol="0">
            <a:spAutoFit/>
          </a:bodyPr>
          <a:lstStyle/>
          <a:p>
            <a:pPr algn="ctr"/>
            <a:r>
              <a:rPr lang="en-US" sz="2800" i="1" dirty="0">
                <a:effectLst/>
              </a:rPr>
              <a:t>Our goal each day is to make a positive difference in the</a:t>
            </a:r>
          </a:p>
          <a:p>
            <a:pPr algn="ctr"/>
            <a:r>
              <a:rPr lang="en-US" sz="2800" i="1" dirty="0">
                <a:effectLst/>
              </a:rPr>
              <a:t>lives of each other, our retailers, our vendors, and our </a:t>
            </a:r>
          </a:p>
          <a:p>
            <a:pPr algn="ctr"/>
            <a:r>
              <a:rPr lang="en-US" sz="2800" i="1" dirty="0">
                <a:effectLst/>
              </a:rPr>
              <a:t>business partners.</a:t>
            </a:r>
            <a:endParaRPr lang="en-US" sz="28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cxnSp>
        <p:nvCxnSpPr>
          <p:cNvPr id="9" name="Straight Connector 8"/>
          <p:cNvCxnSpPr/>
          <p:nvPr/>
        </p:nvCxnSpPr>
        <p:spPr>
          <a:xfrm flipV="1">
            <a:off x="1148101" y="2995798"/>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032263" y="1960742"/>
            <a:ext cx="2418291" cy="707886"/>
          </a:xfrm>
          <a:prstGeom prst="rect">
            <a:avLst/>
          </a:prstGeom>
        </p:spPr>
        <p:txBody>
          <a:bodyPr wrap="none">
            <a:spAutoFit/>
          </a:bodyPr>
          <a:lstStyle/>
          <a:p>
            <a:r>
              <a:rPr lang="en-US" sz="4000" dirty="0"/>
              <a:t>OUR </a:t>
            </a:r>
            <a:r>
              <a:rPr lang="en-US" sz="4000" dirty="0">
                <a:solidFill>
                  <a:srgbClr val="009999"/>
                </a:solidFill>
              </a:rPr>
              <a:t>GOAL</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4544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815" y="2969703"/>
            <a:ext cx="10471798" cy="3539430"/>
          </a:xfrm>
          <a:prstGeom prst="rect">
            <a:avLst/>
          </a:prstGeom>
        </p:spPr>
        <p:txBody>
          <a:bodyPr wrap="square">
            <a:spAutoFit/>
          </a:bodyPr>
          <a:lstStyle/>
          <a:p>
            <a:pPr algn="ctr"/>
            <a:r>
              <a:rPr lang="en-US" sz="2800" i="1" dirty="0">
                <a:effectLst/>
              </a:rPr>
              <a:t>Cousin has been family-owned for over </a:t>
            </a:r>
            <a:r>
              <a:rPr lang="en-US" sz="2800" i="1" dirty="0" smtClean="0">
                <a:effectLst/>
              </a:rPr>
              <a:t>47 </a:t>
            </a:r>
            <a:r>
              <a:rPr lang="en-US" sz="2800" i="1" dirty="0">
                <a:effectLst/>
              </a:rPr>
              <a:t>years. It all began in 1970 as Enterprise Art, a retail craft store in Largo, Florida. With the success of the arts and crafts, floral and home decor products, a wholesale division was created and Cousin was born. The popularity of jewelry making inspired us to focus our efforts on products for this exciting craft. With the addition of our fashion accessory division Laura Janelle, today we are a premier wholesaler of jewelry making supplies and a full service fashion company.</a:t>
            </a:r>
            <a:endParaRPr lang="en-US" sz="2800" i="1" dirty="0"/>
          </a:p>
        </p:txBody>
      </p:sp>
      <p:cxnSp>
        <p:nvCxnSpPr>
          <p:cNvPr id="4" name="Straight Connector 3"/>
          <p:cNvCxnSpPr/>
          <p:nvPr/>
        </p:nvCxnSpPr>
        <p:spPr>
          <a:xfrm flipV="1">
            <a:off x="946765" y="2801923"/>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830927" y="1766867"/>
            <a:ext cx="2729978" cy="707886"/>
          </a:xfrm>
          <a:prstGeom prst="rect">
            <a:avLst/>
          </a:prstGeom>
        </p:spPr>
        <p:txBody>
          <a:bodyPr wrap="none">
            <a:spAutoFit/>
          </a:bodyPr>
          <a:lstStyle/>
          <a:p>
            <a:r>
              <a:rPr lang="en-US" sz="4000" dirty="0"/>
              <a:t>OUR </a:t>
            </a:r>
            <a:r>
              <a:rPr lang="en-US" sz="4000" dirty="0">
                <a:solidFill>
                  <a:srgbClr val="009999"/>
                </a:solidFill>
              </a:rPr>
              <a:t>History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29738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946765" y="2801923"/>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30927" y="1766867"/>
            <a:ext cx="2782300" cy="707886"/>
          </a:xfrm>
          <a:prstGeom prst="rect">
            <a:avLst/>
          </a:prstGeom>
        </p:spPr>
        <p:txBody>
          <a:bodyPr wrap="none">
            <a:spAutoFit/>
          </a:bodyPr>
          <a:lstStyle/>
          <a:p>
            <a:r>
              <a:rPr lang="en-US" sz="4000" dirty="0"/>
              <a:t>OUR </a:t>
            </a:r>
            <a:r>
              <a:rPr lang="en-US" sz="4000" dirty="0">
                <a:solidFill>
                  <a:srgbClr val="009999"/>
                </a:solidFill>
              </a:rPr>
              <a:t>Mantra</a:t>
            </a:r>
          </a:p>
        </p:txBody>
      </p:sp>
      <p:sp>
        <p:nvSpPr>
          <p:cNvPr id="4" name="Rectangle 3"/>
          <p:cNvSpPr/>
          <p:nvPr/>
        </p:nvSpPr>
        <p:spPr>
          <a:xfrm>
            <a:off x="1841590" y="3154260"/>
            <a:ext cx="8210026" cy="2677656"/>
          </a:xfrm>
          <a:prstGeom prst="rect">
            <a:avLst/>
          </a:prstGeom>
        </p:spPr>
        <p:txBody>
          <a:bodyPr wrap="square">
            <a:spAutoFit/>
          </a:bodyPr>
          <a:lstStyle/>
          <a:p>
            <a:pPr algn="ctr"/>
            <a:r>
              <a:rPr lang="en-US" sz="2800" i="1" dirty="0">
                <a:effectLst/>
              </a:rPr>
              <a:t>Our Mantra is "Be Mindful". We strive each day to live in the present moment. To be mindful. To be right here, right now. As we increase our awareness through mindfulness, our quality of thought and action grows significantly. This provides us the ability to reach our potential.</a:t>
            </a:r>
            <a:endParaRPr lang="en-US" sz="2800"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6941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946765" y="2801923"/>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30927" y="1766867"/>
            <a:ext cx="3081036" cy="707886"/>
          </a:xfrm>
          <a:prstGeom prst="rect">
            <a:avLst/>
          </a:prstGeom>
        </p:spPr>
        <p:txBody>
          <a:bodyPr wrap="none">
            <a:spAutoFit/>
          </a:bodyPr>
          <a:lstStyle/>
          <a:p>
            <a:r>
              <a:rPr lang="en-US" sz="4000" dirty="0"/>
              <a:t>OUR </a:t>
            </a:r>
            <a:r>
              <a:rPr lang="en-US" sz="4000" dirty="0">
                <a:solidFill>
                  <a:srgbClr val="009999"/>
                </a:solidFill>
              </a:rPr>
              <a:t>Products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sp>
        <p:nvSpPr>
          <p:cNvPr id="5" name="Rectangle 4"/>
          <p:cNvSpPr/>
          <p:nvPr/>
        </p:nvSpPr>
        <p:spPr>
          <a:xfrm>
            <a:off x="505747" y="2971572"/>
            <a:ext cx="10881712" cy="3539430"/>
          </a:xfrm>
          <a:prstGeom prst="rect">
            <a:avLst/>
          </a:prstGeom>
        </p:spPr>
        <p:txBody>
          <a:bodyPr wrap="square">
            <a:spAutoFit/>
          </a:bodyPr>
          <a:lstStyle/>
          <a:p>
            <a:pPr algn="ctr"/>
            <a:r>
              <a:rPr lang="en-US" sz="2800" i="1" dirty="0">
                <a:effectLst/>
              </a:rPr>
              <a:t>Whether it's findings, accents or tools from our Cousin DIY division or trendy jewelry and fashion accessories from our Laura Janelle division, our products are developed from the direct result of extensive trend research and data intelligence. From publications to paid trend resources to fashion trade shows to the runways we are constantly gathering and analyzing data from around the world to make sure we are "on trend" all the time. We feel extremely fortunate to have an amazing group of people on our creative team. Their energy and passion for fashion is contagious!</a:t>
            </a:r>
            <a:endParaRPr lang="en-US" sz="2800" i="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29532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946765" y="2801923"/>
            <a:ext cx="9999677" cy="25167"/>
          </a:xfrm>
          <a:prstGeom prst="line">
            <a:avLst/>
          </a:prstGeom>
          <a:ln w="38100">
            <a:solidFill>
              <a:srgbClr val="009999"/>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30927" y="1766867"/>
            <a:ext cx="2679644" cy="707886"/>
          </a:xfrm>
          <a:prstGeom prst="rect">
            <a:avLst/>
          </a:prstGeom>
        </p:spPr>
        <p:txBody>
          <a:bodyPr wrap="none">
            <a:spAutoFit/>
          </a:bodyPr>
          <a:lstStyle/>
          <a:p>
            <a:r>
              <a:rPr lang="en-US" sz="4000" dirty="0"/>
              <a:t>OUR </a:t>
            </a:r>
            <a:r>
              <a:rPr lang="en-US" sz="4000" dirty="0">
                <a:solidFill>
                  <a:srgbClr val="009999"/>
                </a:solidFill>
              </a:rPr>
              <a:t>Brands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748" y="4760675"/>
            <a:ext cx="4721710" cy="16739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526" y="3154260"/>
            <a:ext cx="7068446" cy="14985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57" y="167783"/>
            <a:ext cx="3458643" cy="1193749"/>
          </a:xfrm>
          <a:prstGeom prst="rect">
            <a:avLst/>
          </a:prstGeom>
        </p:spPr>
      </p:pic>
    </p:spTree>
    <p:extLst>
      <p:ext uri="{BB962C8B-B14F-4D97-AF65-F5344CB8AC3E}">
        <p14:creationId xmlns:p14="http://schemas.microsoft.com/office/powerpoint/2010/main" val="34132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329" y="2237991"/>
            <a:ext cx="6096000" cy="3785652"/>
          </a:xfrm>
          <a:prstGeom prst="rect">
            <a:avLst/>
          </a:prstGeom>
        </p:spPr>
        <p:txBody>
          <a:bodyPr>
            <a:spAutoFit/>
          </a:bodyPr>
          <a:lstStyle/>
          <a:p>
            <a:r>
              <a:rPr lang="en-US" sz="2000" i="1" dirty="0">
                <a:effectLst/>
              </a:rPr>
              <a:t>Laura Janelle is the wholesale fashion accessory division of Cousin Corporation of America. We push ourselves to the fashion limit to make sure we are bringing you "on trend" products at outstanding value.</a:t>
            </a:r>
          </a:p>
          <a:p>
            <a:r>
              <a:rPr lang="en-US" sz="2000" i="1" dirty="0">
                <a:effectLst/>
              </a:rPr>
              <a:t>From publications to paid trend resources to fashion trade shows to the runways we are constantly gathering and analyzing data from around the world to make sure we are "on trend" all the time. As a full service fashion company, we go from concept to design to packaging; all in house. We feel extremely fortunate to have an amazing group of people on our creative team. Their energy and passion for fashion is contagious!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227" y="375506"/>
            <a:ext cx="5615205" cy="11904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871" y="308645"/>
            <a:ext cx="2667000" cy="2667000"/>
          </a:xfrm>
          <a:prstGeom prst="rect">
            <a:avLst/>
          </a:prstGeom>
        </p:spPr>
      </p:pic>
      <p:pic>
        <p:nvPicPr>
          <p:cNvPr id="9" name="Picture 8"/>
          <p:cNvPicPr>
            <a:picLocks noChangeAspect="1"/>
          </p:cNvPicPr>
          <p:nvPr/>
        </p:nvPicPr>
        <p:blipFill>
          <a:blip r:embed="rId4"/>
          <a:stretch>
            <a:fillRect/>
          </a:stretch>
        </p:blipFill>
        <p:spPr>
          <a:xfrm>
            <a:off x="7951069" y="2975645"/>
            <a:ext cx="2620432" cy="3405232"/>
          </a:xfrm>
          <a:prstGeom prst="rect">
            <a:avLst/>
          </a:prstGeom>
        </p:spPr>
      </p:pic>
      <p:cxnSp>
        <p:nvCxnSpPr>
          <p:cNvPr id="10" name="Straight Connector 9"/>
          <p:cNvCxnSpPr/>
          <p:nvPr/>
        </p:nvCxnSpPr>
        <p:spPr>
          <a:xfrm>
            <a:off x="809227" y="2131749"/>
            <a:ext cx="5763237" cy="2516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
        <p:nvSpPr>
          <p:cNvPr id="18" name="Rectangle 17"/>
          <p:cNvSpPr/>
          <p:nvPr/>
        </p:nvSpPr>
        <p:spPr>
          <a:xfrm>
            <a:off x="732329" y="1642145"/>
            <a:ext cx="5982535" cy="523220"/>
          </a:xfrm>
          <a:prstGeom prst="rect">
            <a:avLst/>
          </a:prstGeom>
        </p:spPr>
        <p:txBody>
          <a:bodyPr wrap="none">
            <a:spAutoFit/>
          </a:bodyPr>
          <a:lstStyle/>
          <a:p>
            <a:r>
              <a:rPr lang="en-US" sz="2800" dirty="0">
                <a:solidFill>
                  <a:srgbClr val="009999"/>
                </a:solidFill>
              </a:rPr>
              <a:t>Fashion Accessories for the Gift Market</a:t>
            </a:r>
            <a:r>
              <a:rPr lang="en-US" sz="2800" i="1" dirty="0">
                <a:solidFill>
                  <a:srgbClr val="009999"/>
                </a:solidFill>
              </a:rPr>
              <a:t>.</a:t>
            </a:r>
          </a:p>
        </p:txBody>
      </p:sp>
    </p:spTree>
    <p:extLst>
      <p:ext uri="{BB962C8B-B14F-4D97-AF65-F5344CB8AC3E}">
        <p14:creationId xmlns:p14="http://schemas.microsoft.com/office/powerpoint/2010/main" val="22776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045" y="2790904"/>
            <a:ext cx="5038840" cy="2031325"/>
          </a:xfrm>
          <a:prstGeom prst="rect">
            <a:avLst/>
          </a:prstGeom>
        </p:spPr>
        <p:txBody>
          <a:bodyPr wrap="square">
            <a:spAutoFit/>
          </a:bodyPr>
          <a:lstStyle/>
          <a:p>
            <a:r>
              <a:rPr lang="en-US" i="1" dirty="0">
                <a:effectLst/>
              </a:rPr>
              <a:t>“Several new brand launches attracted attention at this summer's Dallas Market. Floor|9, a new gift and home brand focused on keeping things young and fresh, made a splash; </a:t>
            </a:r>
            <a:r>
              <a:rPr lang="en-US" i="1" dirty="0" smtClean="0">
                <a:effectLst/>
              </a:rPr>
              <a:t>Cousin </a:t>
            </a:r>
            <a:r>
              <a:rPr lang="en-US" i="1" dirty="0"/>
              <a:t>C</a:t>
            </a:r>
            <a:r>
              <a:rPr lang="en-US" i="1" dirty="0" smtClean="0">
                <a:effectLst/>
              </a:rPr>
              <a:t>orporation, </a:t>
            </a:r>
            <a:r>
              <a:rPr lang="en-US" i="1" dirty="0">
                <a:effectLst/>
              </a:rPr>
              <a:t>a DIY </a:t>
            </a:r>
            <a:r>
              <a:rPr lang="en-US" i="1" dirty="0" smtClean="0"/>
              <a:t>fashion jewelry component company</a:t>
            </a:r>
            <a:r>
              <a:rPr lang="en-US" i="1" dirty="0" smtClean="0">
                <a:effectLst/>
              </a:rPr>
              <a:t>, </a:t>
            </a:r>
            <a:r>
              <a:rPr lang="en-US" i="1" dirty="0">
                <a:effectLst/>
              </a:rPr>
              <a:t>launched</a:t>
            </a:r>
            <a:r>
              <a:rPr lang="en-US" i="1" dirty="0">
                <a:effectLst/>
                <a:hlinkClick r:id="rId2"/>
              </a:rPr>
              <a:t> Laura Janelle</a:t>
            </a:r>
            <a:r>
              <a:rPr lang="en-US" i="1" dirty="0">
                <a:effectLst/>
              </a:rPr>
              <a:t>, a new multi-media jewelry </a:t>
            </a:r>
            <a:r>
              <a:rPr lang="en-US" i="1" dirty="0" smtClean="0">
                <a:effectLst/>
              </a:rPr>
              <a:t>and fashion accessories brand</a:t>
            </a:r>
            <a:r>
              <a:rPr lang="en-US" i="1" dirty="0">
                <a:effectLst/>
              </a:rPr>
              <a:t>”</a:t>
            </a:r>
            <a:endParaRPr lang="en-US" i="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716" y="273906"/>
            <a:ext cx="5615205" cy="1190423"/>
          </a:xfrm>
          <a:prstGeom prst="rect">
            <a:avLst/>
          </a:prstGeom>
        </p:spPr>
      </p:pic>
      <p:pic>
        <p:nvPicPr>
          <p:cNvPr id="4" name="Picture 3"/>
          <p:cNvPicPr>
            <a:picLocks noChangeAspect="1"/>
          </p:cNvPicPr>
          <p:nvPr/>
        </p:nvPicPr>
        <p:blipFill>
          <a:blip r:embed="rId4"/>
          <a:stretch>
            <a:fillRect/>
          </a:stretch>
        </p:blipFill>
        <p:spPr>
          <a:xfrm>
            <a:off x="494947" y="1206194"/>
            <a:ext cx="2067631" cy="1416409"/>
          </a:xfrm>
          <a:prstGeom prst="rect">
            <a:avLst/>
          </a:prstGeom>
        </p:spPr>
      </p:pic>
      <p:sp>
        <p:nvSpPr>
          <p:cNvPr id="5" name="TextBox 4"/>
          <p:cNvSpPr txBox="1"/>
          <p:nvPr/>
        </p:nvSpPr>
        <p:spPr>
          <a:xfrm>
            <a:off x="666045" y="4967527"/>
            <a:ext cx="4819846" cy="923330"/>
          </a:xfrm>
          <a:prstGeom prst="rect">
            <a:avLst/>
          </a:prstGeom>
          <a:noFill/>
        </p:spPr>
        <p:txBody>
          <a:bodyPr wrap="none" rtlCol="0">
            <a:spAutoFit/>
          </a:bodyPr>
          <a:lstStyle/>
          <a:p>
            <a:r>
              <a:rPr lang="en-US" dirty="0"/>
              <a:t>*</a:t>
            </a:r>
            <a:r>
              <a:rPr lang="en-US" b="1" dirty="0">
                <a:effectLst/>
              </a:rPr>
              <a:t>Summer Dallas Market Celebrates New, Unique</a:t>
            </a:r>
          </a:p>
          <a:p>
            <a:r>
              <a:rPr lang="en-US" dirty="0">
                <a:effectLst/>
                <a:hlinkClick r:id="rId5" tooltip="Lauren Davidson"/>
              </a:rPr>
              <a:t>Lauren Davidson</a:t>
            </a:r>
            <a:r>
              <a:rPr lang="en-US" dirty="0">
                <a:effectLst/>
              </a:rPr>
              <a:t>, </a:t>
            </a:r>
            <a:r>
              <a:rPr lang="en-US" dirty="0">
                <a:effectLst/>
                <a:hlinkClick r:id="rId6" tooltip="Diane Falvey"/>
              </a:rPr>
              <a:t>Diane </a:t>
            </a:r>
            <a:r>
              <a:rPr lang="en-US" dirty="0" err="1">
                <a:effectLst/>
                <a:hlinkClick r:id="rId6" tooltip="Diane Falvey"/>
              </a:rPr>
              <a:t>Falvey</a:t>
            </a:r>
            <a:r>
              <a:rPr lang="en-US" dirty="0">
                <a:effectLst/>
              </a:rPr>
              <a:t>, June 30, 2016</a:t>
            </a:r>
          </a:p>
          <a:p>
            <a:endParaRPr lang="en-US" dirty="0"/>
          </a:p>
        </p:txBody>
      </p:sp>
      <p:sp>
        <p:nvSpPr>
          <p:cNvPr id="6" name="Rectangle 5"/>
          <p:cNvSpPr/>
          <p:nvPr/>
        </p:nvSpPr>
        <p:spPr>
          <a:xfrm>
            <a:off x="7100713" y="2711881"/>
            <a:ext cx="4741332" cy="2031325"/>
          </a:xfrm>
          <a:prstGeom prst="rect">
            <a:avLst/>
          </a:prstGeom>
        </p:spPr>
        <p:txBody>
          <a:bodyPr wrap="square">
            <a:spAutoFit/>
          </a:bodyPr>
          <a:lstStyle/>
          <a:p>
            <a:r>
              <a:rPr lang="en-US" b="1" i="1" dirty="0">
                <a:effectLst/>
              </a:rPr>
              <a:t>“Aug 1, 2016 - </a:t>
            </a:r>
            <a:r>
              <a:rPr lang="en-US" i="1" dirty="0">
                <a:effectLst/>
              </a:rPr>
              <a:t>Floor 9 and Laura Janelle are new brand launches for summer and are debuting for the first time at Las Vegas Market. Gifts and Decorative Accessories' Diane </a:t>
            </a:r>
            <a:r>
              <a:rPr lang="en-US" i="1" dirty="0" err="1">
                <a:effectLst/>
              </a:rPr>
              <a:t>Falvey</a:t>
            </a:r>
            <a:r>
              <a:rPr lang="en-US" i="1" dirty="0">
                <a:effectLst/>
              </a:rPr>
              <a:t> and Tina Benitez Eves ask about the timing of these brand launches and the excitement they're seeing at Market!”</a:t>
            </a:r>
            <a:endParaRPr lang="en-US" i="1" dirty="0"/>
          </a:p>
        </p:txBody>
      </p:sp>
      <p:sp>
        <p:nvSpPr>
          <p:cNvPr id="7" name="Rectangle 6"/>
          <p:cNvSpPr/>
          <p:nvPr/>
        </p:nvSpPr>
        <p:spPr>
          <a:xfrm>
            <a:off x="7100713" y="5481870"/>
            <a:ext cx="4717253" cy="369332"/>
          </a:xfrm>
          <a:prstGeom prst="rect">
            <a:avLst/>
          </a:prstGeom>
        </p:spPr>
        <p:txBody>
          <a:bodyPr wrap="none">
            <a:spAutoFit/>
          </a:bodyPr>
          <a:lstStyle/>
          <a:p>
            <a:r>
              <a:rPr lang="en-US" dirty="0">
                <a:hlinkClick r:id="rId7"/>
              </a:rPr>
              <a:t>https://www.youtube.com/watch?v=kEIBJEroglI</a:t>
            </a:r>
            <a:r>
              <a:rPr lang="en-US" dirty="0"/>
              <a:t> </a:t>
            </a:r>
          </a:p>
        </p:txBody>
      </p:sp>
      <p:sp>
        <p:nvSpPr>
          <p:cNvPr id="8" name="TextBox 7"/>
          <p:cNvSpPr txBox="1"/>
          <p:nvPr/>
        </p:nvSpPr>
        <p:spPr>
          <a:xfrm>
            <a:off x="7100713" y="4743206"/>
            <a:ext cx="4238661" cy="923330"/>
          </a:xfrm>
          <a:prstGeom prst="rect">
            <a:avLst/>
          </a:prstGeom>
          <a:noFill/>
        </p:spPr>
        <p:txBody>
          <a:bodyPr wrap="none" rtlCol="0">
            <a:spAutoFit/>
          </a:bodyPr>
          <a:lstStyle/>
          <a:p>
            <a:r>
              <a:rPr lang="en-US" dirty="0"/>
              <a:t>*</a:t>
            </a:r>
            <a:r>
              <a:rPr lang="en-US" b="1" dirty="0">
                <a:effectLst/>
              </a:rPr>
              <a:t>Video coverage of Las Vegas Market 2016</a:t>
            </a:r>
          </a:p>
          <a:p>
            <a:r>
              <a:rPr lang="en-US" dirty="0">
                <a:effectLst/>
                <a:hlinkClick r:id="rId8" tooltip="GDA Staff"/>
              </a:rPr>
              <a:t>GDA Staff</a:t>
            </a:r>
            <a:r>
              <a:rPr lang="en-US" dirty="0">
                <a:effectLst/>
              </a:rPr>
              <a:t>, July 18, 2016</a:t>
            </a:r>
          </a:p>
          <a:p>
            <a:endParaRPr lang="en-US" dirty="0"/>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28152" y="6311900"/>
            <a:ext cx="1451295" cy="500914"/>
          </a:xfrm>
          <a:prstGeom prst="rect">
            <a:avLst/>
          </a:prstGeom>
        </p:spPr>
      </p:pic>
    </p:spTree>
    <p:extLst>
      <p:ext uri="{BB962C8B-B14F-4D97-AF65-F5344CB8AC3E}">
        <p14:creationId xmlns:p14="http://schemas.microsoft.com/office/powerpoint/2010/main" val="129195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BBF5D7C-90AF-408A-B515-5CD5355B6C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1128</TotalTime>
  <Words>859</Words>
  <Application>Microsoft Macintosh PowerPoint</Application>
  <PresentationFormat>Widescreen</PresentationFormat>
  <Paragraphs>49</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Kristine Regan</dc:creator>
  <cp:keywords/>
  <cp:lastModifiedBy>Denny King</cp:lastModifiedBy>
  <cp:revision>60</cp:revision>
  <dcterms:created xsi:type="dcterms:W3CDTF">2015-08-07T16:41:25Z</dcterms:created>
  <dcterms:modified xsi:type="dcterms:W3CDTF">2017-06-14T19:00:57Z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TC028952549991</vt:lpwstr>
  </property>
</Properties>
</file>